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94" r:id="rId4"/>
    <p:sldId id="282" r:id="rId5"/>
    <p:sldId id="292" r:id="rId6"/>
    <p:sldId id="291" r:id="rId7"/>
    <p:sldId id="295" r:id="rId8"/>
    <p:sldId id="290" r:id="rId9"/>
    <p:sldId id="289" r:id="rId10"/>
    <p:sldId id="284" r:id="rId11"/>
    <p:sldId id="293" r:id="rId12"/>
    <p:sldId id="28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40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271D8-8A33-B742-8BF9-71ED97AA4830}" type="datetimeFigureOut">
              <a:rPr lang="en-US" smtClean="0"/>
              <a:t>2/24/17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F4CB9-B419-6546-BCCC-67D7592FC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50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7DADC-D7F0-9B49-A297-A2AF12F2E8BA}" type="datetimeFigureOut">
              <a:rPr lang="en-US" smtClean="0"/>
              <a:t>2/24/17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FB5CA-74E1-444E-B51A-53B1D27D0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9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5CA-74E1-444E-B51A-53B1D27D03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86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2/24/17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ss.usf.edu/resources/topic/medicaid/index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edicaid.gov/medicaid/data-and-systems/ncci/index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hca.myflorida.com/medicaid/review/fee_schedules.shtml" TargetMode="External"/><Relationship Id="rId3" Type="http://schemas.openxmlformats.org/officeDocument/2006/relationships/hyperlink" Target="http://ahca.myflorida.com/Medicaid/alerts/alerts.s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Schools and Medicaid Quarterly Call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28,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21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SSS Website-Medicaid pages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66900"/>
            <a:ext cx="6196405" cy="38561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SSS Website </a:t>
            </a:r>
            <a:r>
              <a:rPr lang="en-US" dirty="0">
                <a:hlinkClick r:id="rId2"/>
              </a:rPr>
              <a:t>http://sss.usf.edu/resources/topic/medicaid/</a:t>
            </a:r>
            <a:r>
              <a:rPr lang="en-US" dirty="0" smtClean="0">
                <a:hlinkClick r:id="rId2"/>
              </a:rPr>
              <a:t>index.html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smtClean="0"/>
              <a:t>Parental </a:t>
            </a:r>
            <a:r>
              <a:rPr lang="en-US" dirty="0" smtClean="0"/>
              <a:t>Consent </a:t>
            </a:r>
            <a:r>
              <a:rPr lang="en-US" dirty="0" smtClean="0"/>
              <a:t>Forms translated-Spanish and Creole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smtClean="0"/>
              <a:t>Reminder: Send information for sharing with other districts</a:t>
            </a:r>
          </a:p>
          <a:p>
            <a:pPr marL="0" indent="0">
              <a:buNone/>
            </a:pPr>
            <a:endParaRPr lang="en-US" dirty="0" smtClean="0">
              <a:solidFill>
                <a:srgbClr val="AA2B1E"/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 smtClean="0">
              <a:solidFill>
                <a:srgbClr val="AA2B1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40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October 15-18, 2017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Fort Lauderdale, FL</a:t>
            </a:r>
          </a:p>
          <a:p>
            <a:pPr>
              <a:buFont typeface="Wingdings" charset="2"/>
              <a:buChar char="§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67" y="118533"/>
            <a:ext cx="8305800" cy="625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50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Forum</a:t>
            </a:r>
            <a:br>
              <a:rPr lang="en-US" dirty="0" smtClean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hone </a:t>
            </a:r>
            <a:r>
              <a:rPr lang="en-US" dirty="0"/>
              <a:t>will be taken off of presentation mode-please mute your phone line if you are not </a:t>
            </a:r>
            <a:r>
              <a:rPr lang="en-US" dirty="0" smtClean="0"/>
              <a:t>speaking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you have </a:t>
            </a:r>
            <a:r>
              <a:rPr lang="en-US" dirty="0" smtClean="0"/>
              <a:t>comments </a:t>
            </a:r>
            <a:r>
              <a:rPr lang="en-US" dirty="0" smtClean="0"/>
              <a:t>or </a:t>
            </a:r>
            <a:r>
              <a:rPr lang="en-US" dirty="0" smtClean="0"/>
              <a:t>questions, </a:t>
            </a:r>
            <a:r>
              <a:rPr lang="en-US" dirty="0" smtClean="0"/>
              <a:t>please identify yourself and your district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5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406400"/>
            <a:ext cx="6965245" cy="800099"/>
          </a:xfrm>
        </p:spPr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1079502"/>
            <a:ext cx="7120468" cy="523239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sz="6200" dirty="0" smtClean="0"/>
              <a:t>Introductions </a:t>
            </a:r>
            <a:r>
              <a:rPr lang="en-US" sz="6200" dirty="0" smtClean="0"/>
              <a:t>- AHCA and FDOE/SSS </a:t>
            </a:r>
            <a:r>
              <a:rPr lang="en-US" sz="6200" dirty="0" smtClean="0"/>
              <a:t>staff</a:t>
            </a:r>
          </a:p>
          <a:p>
            <a:pPr marL="0" indent="0">
              <a:buNone/>
            </a:pPr>
            <a:endParaRPr lang="en-US" sz="6200" dirty="0" smtClean="0"/>
          </a:p>
          <a:p>
            <a:pPr>
              <a:buFont typeface="Wingdings" charset="2"/>
              <a:buChar char="§"/>
            </a:pPr>
            <a:r>
              <a:rPr lang="en-US" sz="6200" dirty="0" smtClean="0"/>
              <a:t>FFS - </a:t>
            </a:r>
            <a:r>
              <a:rPr lang="en-US" sz="6200" dirty="0" err="1" smtClean="0"/>
              <a:t>Lakera</a:t>
            </a:r>
            <a:r>
              <a:rPr lang="en-US" sz="6200" dirty="0" smtClean="0"/>
              <a:t>/</a:t>
            </a:r>
            <a:r>
              <a:rPr lang="en-US" sz="6200" dirty="0" smtClean="0"/>
              <a:t>Luc</a:t>
            </a:r>
          </a:p>
          <a:p>
            <a:pPr marL="0" indent="0">
              <a:buNone/>
            </a:pPr>
            <a:r>
              <a:rPr lang="en-US" sz="6200" dirty="0" smtClean="0"/>
              <a:t>           - Rule </a:t>
            </a:r>
            <a:r>
              <a:rPr lang="en-US" sz="6200" dirty="0"/>
              <a:t>revisions/SPA status - </a:t>
            </a:r>
            <a:r>
              <a:rPr lang="en-US" sz="6200" dirty="0" err="1"/>
              <a:t>Lakera</a:t>
            </a:r>
            <a:r>
              <a:rPr lang="en-US" sz="6200" dirty="0"/>
              <a:t>/Luc</a:t>
            </a:r>
          </a:p>
          <a:p>
            <a:pPr marL="0" indent="0">
              <a:buNone/>
            </a:pPr>
            <a:r>
              <a:rPr lang="en-US" sz="6200" dirty="0"/>
              <a:t>             </a:t>
            </a:r>
            <a:r>
              <a:rPr lang="en-US" sz="6200" dirty="0" smtClean="0"/>
              <a:t> (FFS</a:t>
            </a:r>
            <a:r>
              <a:rPr lang="en-US" sz="6200" dirty="0"/>
              <a:t>, charter/private schools/free care </a:t>
            </a:r>
            <a:r>
              <a:rPr lang="en-US" sz="6200" dirty="0" smtClean="0"/>
              <a:t>guidance)    </a:t>
            </a:r>
            <a:endParaRPr lang="en-US" sz="6200" dirty="0" smtClean="0"/>
          </a:p>
          <a:p>
            <a:pPr marL="0" indent="0">
              <a:buNone/>
            </a:pPr>
            <a:r>
              <a:rPr lang="en-US" sz="6200" dirty="0"/>
              <a:t> </a:t>
            </a:r>
            <a:r>
              <a:rPr lang="en-US" sz="6200" dirty="0" smtClean="0"/>
              <a:t>          - NCCI changes and affect on certified match program</a:t>
            </a:r>
          </a:p>
          <a:p>
            <a:pPr marL="0" indent="0">
              <a:buNone/>
            </a:pPr>
            <a:r>
              <a:rPr lang="en-US" sz="6200" dirty="0"/>
              <a:t> </a:t>
            </a:r>
            <a:r>
              <a:rPr lang="en-US" sz="6200" dirty="0" smtClean="0"/>
              <a:t>          </a:t>
            </a:r>
            <a:r>
              <a:rPr lang="en-US" sz="6200" dirty="0" smtClean="0"/>
              <a:t>- Status </a:t>
            </a:r>
            <a:r>
              <a:rPr lang="en-US" sz="6200" dirty="0"/>
              <a:t>of </a:t>
            </a:r>
            <a:r>
              <a:rPr lang="en-US" sz="6200" dirty="0" smtClean="0"/>
              <a:t>research on denied </a:t>
            </a:r>
            <a:r>
              <a:rPr lang="en-US" sz="6200" dirty="0"/>
              <a:t>behavioral </a:t>
            </a:r>
            <a:r>
              <a:rPr lang="en-US" sz="6200" dirty="0" smtClean="0"/>
              <a:t>claims </a:t>
            </a:r>
            <a:endParaRPr lang="en-US" sz="6200" dirty="0"/>
          </a:p>
          <a:p>
            <a:pPr marL="0" indent="0">
              <a:buNone/>
            </a:pPr>
            <a:r>
              <a:rPr lang="en-US" sz="6200" dirty="0" smtClean="0"/>
              <a:t>       </a:t>
            </a:r>
            <a:r>
              <a:rPr lang="en-US" sz="6200" dirty="0" smtClean="0"/>
              <a:t>    </a:t>
            </a:r>
            <a:r>
              <a:rPr lang="en-US" sz="6200" dirty="0" smtClean="0"/>
              <a:t>- Implementation </a:t>
            </a:r>
            <a:r>
              <a:rPr lang="en-US" sz="6200" dirty="0" smtClean="0"/>
              <a:t>OT/PT </a:t>
            </a:r>
            <a:r>
              <a:rPr lang="en-US" sz="6200" dirty="0"/>
              <a:t>evaluation </a:t>
            </a:r>
            <a:r>
              <a:rPr lang="en-US" sz="6200" dirty="0" smtClean="0"/>
              <a:t>procedure codes  </a:t>
            </a:r>
          </a:p>
          <a:p>
            <a:pPr marL="0" indent="0">
              <a:buNone/>
            </a:pPr>
            <a:r>
              <a:rPr lang="en-US" sz="6200" dirty="0" smtClean="0"/>
              <a:t>     </a:t>
            </a:r>
            <a:endParaRPr lang="en-US" sz="6200" dirty="0"/>
          </a:p>
          <a:p>
            <a:pPr>
              <a:buFont typeface="Wingdings" charset="2"/>
              <a:buChar char="§"/>
            </a:pPr>
            <a:r>
              <a:rPr lang="en-US" sz="6200" dirty="0"/>
              <a:t> </a:t>
            </a:r>
            <a:r>
              <a:rPr lang="en-US" sz="6200" dirty="0" smtClean="0"/>
              <a:t> </a:t>
            </a:r>
            <a:r>
              <a:rPr lang="en-US" sz="6200" dirty="0" smtClean="0"/>
              <a:t>Monitoring-Jeffrey</a:t>
            </a:r>
          </a:p>
          <a:p>
            <a:pPr>
              <a:buFont typeface="Wingdings" charset="2"/>
              <a:buChar char="§"/>
            </a:pPr>
            <a:endParaRPr lang="en-US" sz="6200" dirty="0" smtClean="0"/>
          </a:p>
          <a:p>
            <a:pPr>
              <a:buFont typeface="Wingdings" charset="2"/>
              <a:buChar char="§"/>
            </a:pPr>
            <a:r>
              <a:rPr lang="en-US" sz="6200" dirty="0" smtClean="0"/>
              <a:t>SDAC </a:t>
            </a:r>
            <a:r>
              <a:rPr lang="en-US" sz="6200" dirty="0" smtClean="0"/>
              <a:t>- Ami</a:t>
            </a:r>
            <a:endParaRPr lang="en-US" sz="6200" dirty="0"/>
          </a:p>
          <a:p>
            <a:pPr marL="0" indent="0">
              <a:buNone/>
            </a:pPr>
            <a:r>
              <a:rPr lang="en-US" sz="6200" dirty="0"/>
              <a:t>          - </a:t>
            </a:r>
            <a:r>
              <a:rPr lang="en-US" sz="6200" dirty="0" smtClean="0"/>
              <a:t>Certifications</a:t>
            </a:r>
            <a:endParaRPr lang="en-US" sz="6200" dirty="0" smtClean="0"/>
          </a:p>
          <a:p>
            <a:pPr marL="0" indent="0">
              <a:buNone/>
            </a:pPr>
            <a:r>
              <a:rPr lang="en-US" sz="6200" dirty="0"/>
              <a:t> </a:t>
            </a:r>
            <a:r>
              <a:rPr lang="en-US" sz="6200" dirty="0" smtClean="0"/>
              <a:t>               </a:t>
            </a:r>
            <a:r>
              <a:rPr lang="en-US" sz="6200" dirty="0" smtClean="0"/>
              <a:t>- when </a:t>
            </a:r>
            <a:r>
              <a:rPr lang="en-US" sz="6200" dirty="0" smtClean="0"/>
              <a:t>to certify</a:t>
            </a:r>
          </a:p>
          <a:p>
            <a:pPr marL="0" indent="0">
              <a:buNone/>
            </a:pPr>
            <a:r>
              <a:rPr lang="en-US" sz="6200" dirty="0"/>
              <a:t> </a:t>
            </a:r>
            <a:r>
              <a:rPr lang="en-US" sz="6200" dirty="0" smtClean="0"/>
              <a:t>               </a:t>
            </a:r>
            <a:r>
              <a:rPr lang="en-US" sz="6200" dirty="0" smtClean="0"/>
              <a:t>- sampled </a:t>
            </a:r>
            <a:r>
              <a:rPr lang="en-US" sz="6200" dirty="0" smtClean="0"/>
              <a:t>vs. non-sampled staff</a:t>
            </a:r>
          </a:p>
          <a:p>
            <a:pPr marL="0" indent="0">
              <a:buNone/>
            </a:pPr>
            <a:r>
              <a:rPr lang="en-US" sz="6200" dirty="0" smtClean="0"/>
              <a:t>         </a:t>
            </a:r>
            <a:endParaRPr lang="en-US" sz="6200" dirty="0"/>
          </a:p>
          <a:p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94480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429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Agenda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1460500"/>
            <a:ext cx="7353300" cy="4262569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sz="2200" dirty="0"/>
              <a:t>FDOE/SSS Update-Anne</a:t>
            </a:r>
          </a:p>
          <a:p>
            <a:pPr marL="0" indent="0">
              <a:buNone/>
            </a:pPr>
            <a:r>
              <a:rPr lang="en-US" sz="2200" dirty="0"/>
              <a:t>          - Parental consent forms-translated</a:t>
            </a:r>
          </a:p>
          <a:p>
            <a:pPr marL="0" indent="0">
              <a:buNone/>
            </a:pPr>
            <a:r>
              <a:rPr lang="en-US" sz="2200" dirty="0"/>
              <a:t>          - OT/PT conference call January 12</a:t>
            </a:r>
          </a:p>
          <a:p>
            <a:pPr marL="0" indent="0">
              <a:buNone/>
            </a:pPr>
            <a:r>
              <a:rPr lang="en-US" sz="2200" dirty="0"/>
              <a:t>          - Updated participation report </a:t>
            </a:r>
            <a:r>
              <a:rPr lang="en-US" sz="2200" dirty="0" smtClean="0"/>
              <a:t>posted</a:t>
            </a:r>
          </a:p>
          <a:p>
            <a:pPr marL="0" indent="0">
              <a:buNone/>
            </a:pPr>
            <a:endParaRPr lang="en-US" sz="2200" dirty="0"/>
          </a:p>
          <a:p>
            <a:pPr>
              <a:buFont typeface="Wingdings" charset="2"/>
              <a:buChar char="§"/>
            </a:pPr>
            <a:r>
              <a:rPr lang="en-US" sz="2200" dirty="0" smtClean="0"/>
              <a:t>Tribute-Mary </a:t>
            </a:r>
            <a:r>
              <a:rPr lang="en-US" sz="2200" dirty="0"/>
              <a:t>E</a:t>
            </a:r>
            <a:r>
              <a:rPr lang="en-US" sz="2200" dirty="0" smtClean="0"/>
              <a:t>llen </a:t>
            </a:r>
            <a:r>
              <a:rPr lang="en-US" sz="2200" dirty="0" err="1" smtClean="0"/>
              <a:t>Barkman</a:t>
            </a:r>
            <a:endParaRPr lang="en-US" sz="2200" dirty="0" smtClean="0"/>
          </a:p>
          <a:p>
            <a:pPr>
              <a:buFont typeface="Wingdings" charset="2"/>
              <a:buChar char="§"/>
            </a:pPr>
            <a:endParaRPr lang="en-US" sz="2200" dirty="0"/>
          </a:p>
          <a:p>
            <a:pPr>
              <a:buFont typeface="Wingdings" charset="2"/>
              <a:buChar char="§"/>
            </a:pPr>
            <a:r>
              <a:rPr lang="en-US" sz="2200" dirty="0"/>
              <a:t>NAME Conference-</a:t>
            </a:r>
            <a:r>
              <a:rPr lang="en-US" sz="2200" dirty="0" err="1"/>
              <a:t>Deneen</a:t>
            </a:r>
            <a:r>
              <a:rPr lang="en-US" sz="2200" dirty="0"/>
              <a:t> </a:t>
            </a:r>
            <a:r>
              <a:rPr lang="en-US" sz="2200" dirty="0" err="1" smtClean="0"/>
              <a:t>Gorassini</a:t>
            </a:r>
            <a:r>
              <a:rPr lang="en-US" sz="2200" dirty="0" smtClean="0"/>
              <a:t>, Conference Chair, Broward County school district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>
              <a:buFont typeface="Wingdings" charset="2"/>
              <a:buChar char="§"/>
            </a:pPr>
            <a:r>
              <a:rPr lang="en-US" sz="2200" dirty="0" smtClean="0"/>
              <a:t>Open </a:t>
            </a:r>
            <a:r>
              <a:rPr lang="en-US" sz="2200" dirty="0"/>
              <a:t>Forum-Call attendees enter questions in chat box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78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Fee for Service: Rule </a:t>
            </a:r>
            <a:r>
              <a:rPr lang="en-US" dirty="0" smtClean="0"/>
              <a:t>Revisions/SPAs -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Medicaid </a:t>
            </a:r>
            <a:r>
              <a:rPr lang="en-US" dirty="0" smtClean="0"/>
              <a:t>Certified School Match Handbook (2005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Private/Charter </a:t>
            </a:r>
            <a:r>
              <a:rPr lang="en-US" dirty="0" smtClean="0"/>
              <a:t>Schools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Rules related to CMS Free Care </a:t>
            </a:r>
            <a:r>
              <a:rPr lang="en-US" dirty="0" smtClean="0"/>
              <a:t>guidance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0047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Fee for Service-Denied Claims/New Procedure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Denied behavioral claims over 8 units-procedure code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Status of FLMMIS accepting claims with new OT/PT evaluation procedure codes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48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85800"/>
            <a:ext cx="6965245" cy="127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Fee for Service-National </a:t>
            </a:r>
            <a:r>
              <a:rPr lang="en-US" dirty="0" smtClean="0"/>
              <a:t>Correct </a:t>
            </a:r>
            <a:r>
              <a:rPr lang="en-US" dirty="0" smtClean="0"/>
              <a:t>Coding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08200"/>
            <a:ext cx="6196405" cy="36148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NCCI – Developed by CMS to </a:t>
            </a:r>
            <a:r>
              <a:rPr lang="en-US" dirty="0"/>
              <a:t>promote national correct coding methodologies and to control improper coding leading to inappropriate </a:t>
            </a:r>
            <a:r>
              <a:rPr lang="en-US" dirty="0" smtClean="0"/>
              <a:t>payments.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MUE - NCCI </a:t>
            </a:r>
            <a:r>
              <a:rPr lang="en-US" dirty="0"/>
              <a:t>includes a set of edits known as Medically Unlikely Edits (MUEs). An </a:t>
            </a:r>
            <a:r>
              <a:rPr lang="en-US" dirty="0" smtClean="0"/>
              <a:t>MUE is </a:t>
            </a:r>
            <a:r>
              <a:rPr lang="en-US" dirty="0"/>
              <a:t>a maximum number of Units of </a:t>
            </a:r>
            <a:r>
              <a:rPr lang="en-US" dirty="0" smtClean="0"/>
              <a:t>Service </a:t>
            </a:r>
            <a:r>
              <a:rPr lang="en-US" dirty="0"/>
              <a:t>allowable under most circumstances for a </a:t>
            </a:r>
            <a:r>
              <a:rPr lang="en-US" b="1" dirty="0"/>
              <a:t>single </a:t>
            </a:r>
            <a:r>
              <a:rPr lang="en-US" dirty="0"/>
              <a:t>Healthcare Common Procedure Coding System/Current Procedural Terminology (HCPCS/CPT) code billed by a provider on a date of service for a single beneficiary.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1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Fee for Service-National Correct Coding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MUE edits from 10/1/16: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- 96150 Behavioral-Individual Service-    	Evaluation-8 units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>
                <a:hlinkClick r:id="rId2"/>
              </a:rPr>
              <a:t>https://www.medicaid.gov/medicaid/data-and-systems/ncci/index.html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89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Medicaid Fee </a:t>
            </a:r>
            <a:r>
              <a:rPr lang="en-US" dirty="0" smtClean="0"/>
              <a:t>Schedules Effective 1/1/17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Medicaid Health Care Alert 2/7/17-Fee Schedules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http://ahca.myflorida.com/medicaid/review/</a:t>
            </a:r>
            <a:r>
              <a:rPr lang="en-US" dirty="0" smtClean="0">
                <a:hlinkClick r:id="rId2"/>
              </a:rPr>
              <a:t>fee_schedules.shtml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/>
              <a:t>Sign up for Medicaid Health Care Alerts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http://ahca.myflorida.com/Medicaid/alerts/alerts.shtml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31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SDAC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 Certifications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when to certify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sampled vs. non-sampled 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21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30014</TotalTime>
  <Words>470</Words>
  <Application>Microsoft Macintosh PowerPoint</Application>
  <PresentationFormat>On-screen Show (4:3)</PresentationFormat>
  <Paragraphs>90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Pushpin</vt:lpstr>
      <vt:lpstr>Schools and Medicaid Quarterly Call</vt:lpstr>
      <vt:lpstr>Agenda</vt:lpstr>
      <vt:lpstr>Agenda (cont’d)</vt:lpstr>
      <vt:lpstr>Fee for Service: Rule Revisions/SPAs - Status</vt:lpstr>
      <vt:lpstr>Fee for Service-Denied Claims/New Procedure Codes</vt:lpstr>
      <vt:lpstr>Fee for Service-National Correct Coding Initiative</vt:lpstr>
      <vt:lpstr>Fee for Service-National Correct Coding Initiative</vt:lpstr>
      <vt:lpstr>Medicaid Fee Schedules Effective 1/1/17</vt:lpstr>
      <vt:lpstr>SDAC </vt:lpstr>
      <vt:lpstr>SSS Website-Medicaid pages </vt:lpstr>
      <vt:lpstr>NAME Conference</vt:lpstr>
      <vt:lpstr>Open Forum </vt:lpstr>
    </vt:vector>
  </TitlesOfParts>
  <Company>USF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Schools and Medicaid Quarterly Call</dc:title>
  <dc:creator>Anne Glass</dc:creator>
  <cp:lastModifiedBy>Anne Glass</cp:lastModifiedBy>
  <cp:revision>104</cp:revision>
  <cp:lastPrinted>2017-02-28T13:37:32Z</cp:lastPrinted>
  <dcterms:created xsi:type="dcterms:W3CDTF">2016-01-06T15:58:09Z</dcterms:created>
  <dcterms:modified xsi:type="dcterms:W3CDTF">2017-02-28T13:44:45Z</dcterms:modified>
</cp:coreProperties>
</file>